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0" r:id="rId4"/>
    <p:sldId id="287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60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957" autoAdjust="0"/>
  </p:normalViewPr>
  <p:slideViewPr>
    <p:cSldViewPr snapToGrid="0" snapToObjects="1">
      <p:cViewPr>
        <p:scale>
          <a:sx n="75" d="100"/>
          <a:sy n="75" d="100"/>
        </p:scale>
        <p:origin x="87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1EA3-CA85-4CF8-A0C9-FE14FA29FD8D}" type="datetimeFigureOut">
              <a:rPr lang="tr-TR" smtClean="0"/>
              <a:t>1.01.2023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1287-7124-4DF8-B613-0220DA33B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8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1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1.01.2023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5791575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أنماط الأبوة والأمومة </a:t>
            </a:r>
            <a:r>
              <a:rPr lang="ar-SA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والتطور</a:t>
            </a:r>
            <a:r>
              <a:rPr lang="ar-SY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 الاجتماعي للطفل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11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A237E3E-9B57-CF01-C722-7599F8F3DFD6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لأبوة غير المنسجمة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3850CD5-30B7-A7C6-0E88-06FFCD0F349E}"/>
              </a:ext>
            </a:extLst>
          </p:cNvPr>
          <p:cNvSpPr txBox="1"/>
          <p:nvPr/>
        </p:nvSpPr>
        <p:spPr>
          <a:xfrm>
            <a:off x="4572000" y="2179490"/>
            <a:ext cx="6946701" cy="192424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شدة و / أو طريقة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العناية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بالطفل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غير متوازنة.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ردود الفعل على المحظورات والقواعد متضاربة.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03864"/>
                </a:solidFill>
                <a:cs typeface="Calibri"/>
              </a:rPr>
              <a:t>يُشاهد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تضاد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بين ردود أفعال كلا الوالدين.</a:t>
            </a:r>
            <a:endParaRPr lang="ar-SA" sz="3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522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71E9965-F459-FA84-FC47-40369E9E21AD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المخاطر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1797C5C-880A-7DE2-964F-187386AA8DCD}"/>
              </a:ext>
            </a:extLst>
          </p:cNvPr>
          <p:cNvSpPr txBox="1"/>
          <p:nvPr/>
        </p:nvSpPr>
        <p:spPr>
          <a:xfrm>
            <a:off x="4572000" y="2179490"/>
            <a:ext cx="6946701" cy="318612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قد 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تكون لدى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الطف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 تشوش ذهني حول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ما هو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صواب وما هو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خطأ.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قد يفقد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والدان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احترامهما بنظر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الطفل.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قد يتأخر تبني المحظورات والأعراف عن مساره الت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طوري.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يمكن للطفل استخدام رد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ود أفعال الوالدين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ذ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قطبين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في مواجهة أخطائه لصالحه.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78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F5475B7E-DBC3-A3AF-7C1C-08E6A4B9D8F5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الأبوة الديمقراطية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E926205-F293-3E66-9B90-D3CF1A297BEA}"/>
              </a:ext>
            </a:extLst>
          </p:cNvPr>
          <p:cNvSpPr txBox="1"/>
          <p:nvPr/>
        </p:nvSpPr>
        <p:spPr>
          <a:xfrm>
            <a:off x="4572000" y="2179490"/>
            <a:ext cx="6946701" cy="275524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يُنظر إلى الطفل على أنه مفكر وصانع قرار وفرد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فعال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يتم تحديد المحظورات والقواعد من خلال الاتفاقيات بين الوالد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ين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والطفل.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يُمنح الطفل الوقت 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تقدم له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الحوافز للامتثال لهذه الاتفاقيات.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يوجه الطفل للتفكير في عواقب أخطائه.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لقى استقلالية الطفل ورياد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لأعمال دعما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وحماية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من الأسرة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يتم تقديم جميع أنواع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تغذية الراجعة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للطفل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بحيث تحتوي على خيارات.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يتم إرشاد الطفل لإيجاد حل للمشاكل بنفسه.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E74F894-ADF0-9BB0-DABE-56E246EE085C}"/>
              </a:ext>
            </a:extLst>
          </p:cNvPr>
          <p:cNvSpPr txBox="1"/>
          <p:nvPr/>
        </p:nvSpPr>
        <p:spPr>
          <a:xfrm>
            <a:off x="4577643" y="4950907"/>
            <a:ext cx="6946701" cy="87780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A" sz="1600" i="1" dirty="0">
                <a:solidFill>
                  <a:srgbClr val="203864"/>
                </a:solidFill>
                <a:cs typeface="Calibri"/>
              </a:rPr>
              <a:t>(إعطاء الوقت للتفكير&gt; الاستماع إلى رأيه&gt; الإشارة إلى النقاط المفقودة&gt; إتاحة الوقت للتفكير في أوجه القصور&gt; الاستماع إلى أفكاره الجديدة&gt; التزويد بالمعلومات حول الأماكن التي لم يستطع التفكير فيها بشكل صحيح).</a:t>
            </a:r>
          </a:p>
        </p:txBody>
      </p:sp>
    </p:spTree>
    <p:extLst>
      <p:ext uri="{BB962C8B-B14F-4D97-AF65-F5344CB8AC3E}">
        <p14:creationId xmlns:p14="http://schemas.microsoft.com/office/powerpoint/2010/main" val="374116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21F70C-8647-410D-AE0C-CF877CD6FB1B}"/>
              </a:ext>
            </a:extLst>
          </p:cNvPr>
          <p:cNvSpPr txBox="1"/>
          <p:nvPr/>
        </p:nvSpPr>
        <p:spPr>
          <a:xfrm>
            <a:off x="7626353" y="4283962"/>
            <a:ext cx="12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solidFill>
                  <a:srgbClr val="203864"/>
                </a:solidFill>
                <a:cs typeface="Calibri"/>
              </a:rPr>
              <a:t>المخالفة والعدوانية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CA22B-BD2A-4C8E-813F-8B77611A4C68}"/>
              </a:ext>
            </a:extLst>
          </p:cNvPr>
          <p:cNvSpPr txBox="1"/>
          <p:nvPr/>
        </p:nvSpPr>
        <p:spPr>
          <a:xfrm>
            <a:off x="7648567" y="2250871"/>
            <a:ext cx="12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solidFill>
                  <a:srgbClr val="203864"/>
                </a:solidFill>
                <a:cs typeface="Calibri"/>
              </a:rPr>
              <a:t>السلبية والإحجام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6C7DC5-1551-440A-AD35-5C1EF2E1261E}"/>
              </a:ext>
            </a:extLst>
          </p:cNvPr>
          <p:cNvSpPr txBox="1"/>
          <p:nvPr/>
        </p:nvSpPr>
        <p:spPr>
          <a:xfrm>
            <a:off x="9765476" y="2263708"/>
            <a:ext cx="179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solidFill>
                  <a:srgbClr val="203864"/>
                </a:solidFill>
                <a:cs typeface="Calibri"/>
              </a:rPr>
              <a:t>انعدام الثقة والميول المضادة للمجتمع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52998-B1C2-4422-A979-FEFB835D748D}"/>
              </a:ext>
            </a:extLst>
          </p:cNvPr>
          <p:cNvSpPr txBox="1"/>
          <p:nvPr/>
        </p:nvSpPr>
        <p:spPr>
          <a:xfrm>
            <a:off x="9765476" y="4278790"/>
            <a:ext cx="179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b="1" dirty="0">
                <a:solidFill>
                  <a:srgbClr val="203864"/>
                </a:solidFill>
                <a:cs typeface="Calibri"/>
              </a:rPr>
              <a:t>كثرة الكذب وعدم تبني القواعد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B62C437-6D4C-45BD-9407-036D18DDE478}"/>
              </a:ext>
            </a:extLst>
          </p:cNvPr>
          <p:cNvSpPr/>
          <p:nvPr/>
        </p:nvSpPr>
        <p:spPr>
          <a:xfrm>
            <a:off x="7573169" y="3017879"/>
            <a:ext cx="1374808" cy="114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الأبوة المفرطة في الحماية</a:t>
            </a:r>
            <a:endParaRPr lang="en-US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C765C8-A04D-4948-B792-C4F2A2441059}"/>
              </a:ext>
            </a:extLst>
          </p:cNvPr>
          <p:cNvSpPr/>
          <p:nvPr/>
        </p:nvSpPr>
        <p:spPr>
          <a:xfrm>
            <a:off x="9852751" y="3017879"/>
            <a:ext cx="1374808" cy="1145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الأبوة غير المنسجمة</a:t>
            </a:r>
            <a:endParaRPr lang="en-US" b="1" dirty="0"/>
          </a:p>
        </p:txBody>
      </p:sp>
      <p:sp>
        <p:nvSpPr>
          <p:cNvPr id="11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30" y="5798973"/>
            <a:ext cx="1207640" cy="205191"/>
          </a:xfrm>
          <a:prstGeom prst="rect">
            <a:avLst/>
          </a:prstGeom>
        </p:spPr>
      </p:pic>
      <p:sp>
        <p:nvSpPr>
          <p:cNvPr id="14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822770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FA88C2F-27F4-69E9-BA38-EFAE3888F146}"/>
              </a:ext>
            </a:extLst>
          </p:cNvPr>
          <p:cNvSpPr/>
          <p:nvPr/>
        </p:nvSpPr>
        <p:spPr>
          <a:xfrm>
            <a:off x="320843" y="2152263"/>
            <a:ext cx="31976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225" indent="-276225" algn="just" rtl="1">
              <a:buFont typeface="Arial" panose="020B0604020202020204" pitchFamily="34" charset="0"/>
              <a:buChar char="•"/>
            </a:pPr>
            <a:r>
              <a:rPr lang="ar-SA" sz="28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قد يكون نمط الأبوة مطبقاً على شكل جمع بينه وبين نمط واحد أو أكثر.</a:t>
            </a:r>
          </a:p>
          <a:p>
            <a:pPr marL="276225" indent="-276225" algn="just" rtl="1">
              <a:buFont typeface="Arial" panose="020B0604020202020204" pitchFamily="34" charset="0"/>
              <a:buChar char="•"/>
            </a:pPr>
            <a:r>
              <a:rPr lang="ar-SA" sz="28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قد تختلف ردود أفعال الأطفال تجاه أنماط الأبوة وفقاً لمزاج الطفل.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4B01CDD2-AC07-3886-9D16-E5549224A5C4}"/>
              </a:ext>
            </a:extLst>
          </p:cNvPr>
          <p:cNvSpPr txBox="1"/>
          <p:nvPr/>
        </p:nvSpPr>
        <p:spPr>
          <a:xfrm>
            <a:off x="3922528" y="2179490"/>
            <a:ext cx="2847861" cy="34477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b="1" dirty="0">
                <a:solidFill>
                  <a:srgbClr val="203864"/>
                </a:solidFill>
                <a:cs typeface="Calibri"/>
              </a:rPr>
              <a:t>الأطفال الانطوائيون</a:t>
            </a:r>
          </a:p>
          <a:p>
            <a:pPr marL="276225" marR="5080" indent="-276225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قد يخجلون من التواصل.</a:t>
            </a:r>
          </a:p>
          <a:p>
            <a:pPr marL="276225" marR="5080" indent="-276225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يفكرون أولاً ثم يتصرفون.</a:t>
            </a:r>
          </a:p>
          <a:p>
            <a:pPr marL="276225" marR="5080" indent="-276225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إنهم بحاجة إلى التوجيه للتعبير عن إمكاناتهم.</a:t>
            </a:r>
          </a:p>
          <a:p>
            <a:pPr marR="5080" algn="just" rtl="1">
              <a:spcBef>
                <a:spcPts val="600"/>
              </a:spcBef>
            </a:pPr>
            <a:r>
              <a:rPr lang="ar-SA" b="1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b="1" dirty="0">
                <a:solidFill>
                  <a:srgbClr val="203864"/>
                </a:solidFill>
                <a:cs typeface="Calibri"/>
              </a:rPr>
              <a:t>أطفال </a:t>
            </a:r>
            <a:r>
              <a:rPr lang="ar-SA" b="1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b="1" dirty="0">
                <a:solidFill>
                  <a:srgbClr val="203864"/>
                </a:solidFill>
                <a:cs typeface="Calibri"/>
              </a:rPr>
              <a:t>منفتحون</a:t>
            </a:r>
          </a:p>
          <a:p>
            <a:pPr marL="276225" marR="5080" indent="-276225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rgbClr val="203864"/>
                </a:solidFill>
                <a:cs typeface="Calibri"/>
              </a:rPr>
              <a:t>إن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هم راغبون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ومبادرون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في التواصل.</a:t>
            </a:r>
          </a:p>
          <a:p>
            <a:pPr marL="276225" marR="5080" indent="-276225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يتصرفون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أولاً ومن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ثم يفكرون.</a:t>
            </a:r>
          </a:p>
          <a:p>
            <a:pPr marL="276225" marR="5080" indent="-276225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إنهم بحاجة إلى </a:t>
            </a:r>
            <a:r>
              <a:rPr lang="ar-SA" dirty="0">
                <a:solidFill>
                  <a:srgbClr val="203864"/>
                </a:solidFill>
                <a:cs typeface="Calibri"/>
              </a:rPr>
              <a:t>التوجيه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لتنظيم إمكاناتهم التي يعبرون عنها بسهولة.</a:t>
            </a:r>
            <a:endParaRPr lang="ar-SA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26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الأبوة القمعية والسلطوية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41668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يتم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تقديم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تدريب ال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أمر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والقيادة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يُنظر إلى الطفل على أنه متلق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ٍ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سلبي لا يستطيع التفكير.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يتعرض الطفل للعنف اللفظي أو الجسدي</a:t>
            </a:r>
            <a:endParaRPr lang="ar-SA" sz="32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CF11BD6-A390-2D7C-8648-516AE9DB099D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المخاطر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802B26C-7BF9-ACD2-D3F1-CC025426E9E7}"/>
              </a:ext>
            </a:extLst>
          </p:cNvPr>
          <p:cNvSpPr txBox="1"/>
          <p:nvPr/>
        </p:nvSpPr>
        <p:spPr>
          <a:xfrm>
            <a:off x="4572000" y="2179490"/>
            <a:ext cx="6946701" cy="29091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لا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تطور الذكاء الإبداعي والإنتاجية بشكل كافٍ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.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تتخلف آلية صنع القرار لدى الطفل عن مسارها الت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طوري.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يعاني الطفل من مشاكل في المبادرة الاجتماعية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في الوقت الحاضر ولاحقاً.</a:t>
            </a:r>
          </a:p>
        </p:txBody>
      </p:sp>
    </p:spTree>
    <p:extLst>
      <p:ext uri="{BB962C8B-B14F-4D97-AF65-F5344CB8AC3E}">
        <p14:creationId xmlns:p14="http://schemas.microsoft.com/office/powerpoint/2010/main" val="128316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0150EC39-43E7-C173-19D9-1B2F3B527762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الأبوة المتمحورة حول الطفل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F0F0924-F862-6B42-0AF3-A6D169D0D680}"/>
              </a:ext>
            </a:extLst>
          </p:cNvPr>
          <p:cNvSpPr txBox="1"/>
          <p:nvPr/>
        </p:nvSpPr>
        <p:spPr>
          <a:xfrm>
            <a:off x="4572000" y="2179490"/>
            <a:ext cx="6946701" cy="29091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رغبات وقرارات الطفل لها أهمية قصوى.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ينصب تركيز الأسرة على سعادة الطفل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أكثر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من الاحتياجات الفعلية للطفل.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تحاول الأسرة باستمرار التكيف مع الطفل في اتجاه واحد.</a:t>
            </a:r>
            <a:endParaRPr lang="ar-SA" sz="3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87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F9C9988-5382-E141-9CB9-434B7EF885F1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المخاطر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B62F5B4-54D4-1FC1-7D5E-622ADA1DB69B}"/>
              </a:ext>
            </a:extLst>
          </p:cNvPr>
          <p:cNvSpPr txBox="1"/>
          <p:nvPr/>
        </p:nvSpPr>
        <p:spPr>
          <a:xfrm>
            <a:off x="4572000" y="2179490"/>
            <a:ext cx="6946701" cy="29091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يمكن أن يتسبب الحب المبالغ فيه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بالإشباع بشكل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عام و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بدانة الاهتمام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لدى الطفل.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يواجه الطفل مشاكل في فهم القواعد والحدود واتباعها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 في الوقت الحاضر والأعمار اللاحقة.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يبدأ الطفل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رؤية والديه كخادمين ل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ه بعد فترة.</a:t>
            </a:r>
          </a:p>
        </p:txBody>
      </p:sp>
    </p:spTree>
    <p:extLst>
      <p:ext uri="{BB962C8B-B14F-4D97-AF65-F5344CB8AC3E}">
        <p14:creationId xmlns:p14="http://schemas.microsoft.com/office/powerpoint/2010/main" val="148134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30728220-2AF2-8862-D211-139C6EC72CD8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الأبوة المفرطة في الحماية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D8D6AE9-FF02-EE9B-3AF5-9D58A347BC5E}"/>
              </a:ext>
            </a:extLst>
          </p:cNvPr>
          <p:cNvSpPr txBox="1"/>
          <p:nvPr/>
        </p:nvSpPr>
        <p:spPr>
          <a:xfrm>
            <a:off x="4572000" y="2179490"/>
            <a:ext cx="6946701" cy="361701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يشاهد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ارتباط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مطلق بين مقدم الرعاية والطفل.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يتم تشكيل جميع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مراحل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التعلم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لدى 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لطفل من قبل الوالدين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علاق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الطفل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خارج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المنزل وخارج الأسرة أقل من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المستوى اللازم.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لا يشارك الطفل ب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شكل فعال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مراحل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التحكم الخاصة به.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09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8DA311BB-2C6D-5F1E-2B04-7C2E71ED42BD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المخاطر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69F459F-0840-FB5D-8FA6-F5DF4CADEAB0}"/>
              </a:ext>
            </a:extLst>
          </p:cNvPr>
          <p:cNvSpPr txBox="1"/>
          <p:nvPr/>
        </p:nvSpPr>
        <p:spPr>
          <a:xfrm>
            <a:off x="4572000" y="2179490"/>
            <a:ext cx="694670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يتخلف إحساس الطفل بالاستقلالية عن مسار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ه التطوري.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لا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 يطوّر الطفل تحصيناً لنفسه حول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مواجهة مش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اكل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العالم الخارجي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 وحلها.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ينشأ مفهوم "عالم غير معروف وغير آمن" بسبب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نقص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الاتصال بالعالم الخارجي.</a:t>
            </a:r>
            <a:endParaRPr lang="ar-SA" sz="3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79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27798789-7C7E-A3CE-864E-4F81A468FD09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الأبوة اللامبالية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56AFB35-D094-5F66-88A4-9985D4746F8B}"/>
              </a:ext>
            </a:extLst>
          </p:cNvPr>
          <p:cNvSpPr txBox="1"/>
          <p:nvPr/>
        </p:nvSpPr>
        <p:spPr>
          <a:xfrm>
            <a:off x="4572000" y="2179490"/>
            <a:ext cx="6946701" cy="35554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03864"/>
                </a:solidFill>
                <a:cs typeface="Calibri"/>
              </a:rPr>
              <a:t>لا يعتني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والدان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بالطفل بشكل كاف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ٍ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ونوعي.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غالبا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ما يتم الخلط بين التسامح وال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لامبالاة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rgbClr val="203864"/>
                </a:solidFill>
                <a:cs typeface="Calibri"/>
              </a:rPr>
              <a:t>يكون التواصل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بين الطفل وال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والدين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م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قطوعاً ويتم ا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ستخد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م التع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بير اللفظية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 بشكل نادر.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يتم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القيام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بالتواصل فقط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في الحالات التي يزعج فيها الطفل ال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والدين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وذلك على أساس الانتقاد.</a:t>
            </a:r>
          </a:p>
        </p:txBody>
      </p:sp>
    </p:spTree>
    <p:extLst>
      <p:ext uri="{BB962C8B-B14F-4D97-AF65-F5344CB8AC3E}">
        <p14:creationId xmlns:p14="http://schemas.microsoft.com/office/powerpoint/2010/main" val="380416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DE9A56BD-EAA2-5E69-2CDD-994E47BD91E3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المخاطر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4FA055D-78AD-685D-6255-569AB117070F}"/>
              </a:ext>
            </a:extLst>
          </p:cNvPr>
          <p:cNvSpPr txBox="1"/>
          <p:nvPr/>
        </p:nvSpPr>
        <p:spPr>
          <a:xfrm>
            <a:off x="4572000" y="2179490"/>
            <a:ext cx="6946701" cy="340157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يقوم الطفل بأشياء خطيرة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لإثارة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الانتباه وقد يؤذي نفسه.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يتخلف الطفل عن مساره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التطوري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 في التواصل مع الآخرين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.</a:t>
            </a:r>
            <a:endParaRPr lang="ar-SY" sz="3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قد يعاني الطفل من مشاكل الثقة بالنفس واحترام الذات </a:t>
            </a:r>
            <a:r>
              <a:rPr lang="ar-SA" sz="3200" dirty="0">
                <a:solidFill>
                  <a:srgbClr val="203864"/>
                </a:solidFill>
                <a:cs typeface="Calibri"/>
              </a:rPr>
              <a:t>في الوقت الحاضر و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في الأعمار اللاحقة.</a:t>
            </a:r>
            <a:endParaRPr lang="ar-SA" sz="3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40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732</Words>
  <Application>Microsoft Office PowerPoint</Application>
  <PresentationFormat>Geniş ekran</PresentationFormat>
  <Paragraphs>96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Ramy Sheikh Muhammed</cp:lastModifiedBy>
  <cp:revision>64</cp:revision>
  <dcterms:created xsi:type="dcterms:W3CDTF">2020-11-02T08:42:42Z</dcterms:created>
  <dcterms:modified xsi:type="dcterms:W3CDTF">2023-01-01T11:52:24Z</dcterms:modified>
</cp:coreProperties>
</file>